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75" r:id="rId1"/>
  </p:sldMasterIdLst>
  <p:notesMasterIdLst>
    <p:notesMasterId r:id="rId10"/>
  </p:notesMasterIdLst>
  <p:handoutMasterIdLst>
    <p:handoutMasterId r:id="rId11"/>
  </p:handoutMasterIdLst>
  <p:sldIdLst>
    <p:sldId id="270" r:id="rId2"/>
    <p:sldId id="314" r:id="rId3"/>
    <p:sldId id="322" r:id="rId4"/>
    <p:sldId id="310" r:id="rId5"/>
    <p:sldId id="320" r:id="rId6"/>
    <p:sldId id="311" r:id="rId7"/>
    <p:sldId id="301" r:id="rId8"/>
    <p:sldId id="292" r:id="rId9"/>
  </p:sldIdLst>
  <p:sldSz cx="12192000" cy="6858000"/>
  <p:notesSz cx="7099300" cy="102346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7C80"/>
    <a:srgbClr val="FFFF00"/>
    <a:srgbClr val="887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2" autoAdjust="0"/>
  </p:normalViewPr>
  <p:slideViewPr>
    <p:cSldViewPr snapToObjects="1">
      <p:cViewPr varScale="1">
        <p:scale>
          <a:sx n="107" d="100"/>
          <a:sy n="107" d="100"/>
        </p:scale>
        <p:origin x="-642" y="-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fld id="{690380FE-C6DA-45FE-92EF-63FEE2F924CA}" type="datetime1">
              <a:rPr lang="en-US"/>
              <a:pPr>
                <a:defRPr/>
              </a:pPr>
              <a:t>5/30/2017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fld id="{350719EA-47B2-472F-B00E-706B0FB44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710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fld id="{842263E4-9BF9-4B7B-9D7F-F72DE15A5AB6}" type="datetime1">
              <a:rPr lang="en-US"/>
              <a:pPr>
                <a:defRPr/>
              </a:pPr>
              <a:t>5/30/2017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9048" tIns="49524" rIns="99048" bIns="49524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fld id="{E1C23842-2C83-4604-A016-0D9482224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512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78CC4A-FCF0-4413-889E-CD2D262EA64D}" type="slidenum">
              <a:rPr lang="pt-PT" smtClean="0"/>
              <a:pPr>
                <a:defRPr/>
              </a:pPr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52181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78CC4A-FCF0-4413-889E-CD2D262EA64D}" type="slidenum">
              <a:rPr lang="pt-PT" smtClean="0"/>
              <a:pPr>
                <a:defRPr/>
              </a:pPr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1042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78CC4A-FCF0-4413-889E-CD2D262EA64D}" type="slidenum">
              <a:rPr lang="pt-PT" smtClean="0"/>
              <a:pPr>
                <a:defRPr/>
              </a:pPr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19883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753600" y="0"/>
            <a:ext cx="2438400" cy="1219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0" y="2743201"/>
            <a:ext cx="10160000" cy="555625"/>
          </a:xfrm>
        </p:spPr>
        <p:txBody>
          <a:bodyPr anchor="t">
            <a:normAutofit/>
          </a:bodyPr>
          <a:lstStyle>
            <a:lvl1pPr>
              <a:defRPr sz="2400" cap="all">
                <a:solidFill>
                  <a:srgbClr val="887F6E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5181600" y="5715000"/>
            <a:ext cx="6705600" cy="990600"/>
          </a:xfrm>
        </p:spPr>
        <p:txBody>
          <a:bodyPr/>
          <a:lstStyle>
            <a:lvl1pPr algn="r">
              <a:defRPr sz="1600"/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Subtitle 6"/>
          <p:cNvSpPr>
            <a:spLocks noGrp="1"/>
          </p:cNvSpPr>
          <p:nvPr>
            <p:ph type="subTitle" idx="1"/>
          </p:nvPr>
        </p:nvSpPr>
        <p:spPr>
          <a:xfrm>
            <a:off x="1727200" y="3298825"/>
            <a:ext cx="10160000" cy="457200"/>
          </a:xfrm>
        </p:spPr>
        <p:txBody>
          <a:bodyPr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665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609600" y="1753200"/>
            <a:ext cx="10972800" cy="4410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05-11-2014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D2DC7-9628-4B08-97A5-3342205ED9D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002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05-11-2014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415CE-A5DC-4126-AE7D-BC6481BD7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71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373563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E6667-78CC-4B4C-A80D-589A21ED1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03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1752599"/>
            <a:ext cx="10972800" cy="350520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334000"/>
            <a:ext cx="10972800" cy="381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685800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05-11-2014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C3F8B-72C2-4B6E-89B9-ACD001F430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30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40000"/>
              <a:defRPr baseline="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6000" y="6674441"/>
            <a:ext cx="2472267" cy="1586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0161" y="410787"/>
            <a:ext cx="8161867" cy="5413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1524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084" y="427038"/>
            <a:ext cx="8161867" cy="533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084" y="1411288"/>
            <a:ext cx="11343216" cy="4737100"/>
          </a:xfrm>
          <a:prstGeom prst="rect">
            <a:avLst/>
          </a:prstGeom>
        </p:spPr>
        <p:txBody>
          <a:bodyPr/>
          <a:lstStyle>
            <a:lvl1pPr>
              <a:buClr>
                <a:srgbClr val="FDB813"/>
              </a:buClr>
              <a:defRPr baseline="0"/>
            </a:lvl1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6000" y="6674441"/>
            <a:ext cx="2472267" cy="1586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IEEE 5G Lisbon Summit</a:t>
            </a:r>
          </a:p>
        </p:txBody>
      </p:sp>
    </p:spTree>
    <p:extLst>
      <p:ext uri="{BB962C8B-B14F-4D97-AF65-F5344CB8AC3E}">
        <p14:creationId xmlns:p14="http://schemas.microsoft.com/office/powerpoint/2010/main" val="3899858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084" y="427038"/>
            <a:ext cx="8161867" cy="533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084" y="1411288"/>
            <a:ext cx="11343216" cy="4737100"/>
          </a:xfrm>
          <a:prstGeom prst="rect">
            <a:avLst/>
          </a:prstGeom>
        </p:spPr>
        <p:txBody>
          <a:bodyPr/>
          <a:lstStyle>
            <a:lvl1pPr>
              <a:buClr>
                <a:srgbClr val="FDB813"/>
              </a:buClr>
              <a:defRPr baseline="0"/>
            </a:lvl1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6000" y="6674441"/>
            <a:ext cx="2472267" cy="1586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0705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609600" y="1753200"/>
            <a:ext cx="10972800" cy="4410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>
          <a:xfrm>
            <a:off x="609600" y="6356351"/>
            <a:ext cx="7112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buClr>
                <a:srgbClr val="993333"/>
              </a:buClr>
              <a:defRPr/>
            </a:pPr>
            <a:r>
              <a:rPr lang="pt-PT" smtClean="0">
                <a:solidFill>
                  <a:srgbClr val="000000"/>
                </a:solidFill>
              </a:rPr>
              <a:t>05-11-2014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buClr>
                <a:srgbClr val="993333"/>
              </a:buClr>
              <a:defRPr/>
            </a:pPr>
            <a:fld id="{414D2DC7-9628-4B08-97A5-3342205ED9D1}" type="slidenum">
              <a:rPr lang="en-US" smtClean="0">
                <a:solidFill>
                  <a:srgbClr val="000000"/>
                </a:solidFill>
              </a:rPr>
              <a:pPr>
                <a:buClr>
                  <a:srgbClr val="993333"/>
                </a:buCl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415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914400"/>
            <a:ext cx="10972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752601"/>
            <a:ext cx="109728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7112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87F6E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pt-PT" smtClean="0"/>
              <a:t>05-11-2014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smtClean="0">
                <a:solidFill>
                  <a:srgbClr val="887F6E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74178D3-6AF6-4C8F-A925-341F26DF9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0" r:id="rId2"/>
    <p:sldLayoutId id="2147483781" r:id="rId3"/>
    <p:sldLayoutId id="2147483782" r:id="rId4"/>
    <p:sldLayoutId id="2147483783" r:id="rId5"/>
    <p:sldLayoutId id="2147483785" r:id="rId6"/>
    <p:sldLayoutId id="2147483790" r:id="rId7"/>
    <p:sldLayoutId id="2147483798" r:id="rId8"/>
    <p:sldLayoutId id="2147483799" r:id="rId9"/>
  </p:sldLayoutIdLst>
  <p:timing>
    <p:tnLst>
      <p:par>
        <p:cTn id="1" dur="indefinite" restart="never" nodeType="tmRoot"/>
      </p:par>
    </p:tnLst>
  </p:timing>
  <p:hf hdr="0" ftr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2200" b="1" kern="1200">
          <a:solidFill>
            <a:srgbClr val="FFFFFF"/>
          </a:solidFill>
          <a:latin typeface="Arial"/>
          <a:ea typeface="ＭＳ Ｐゴシック" pitchFamily="-65" charset="-128"/>
          <a:cs typeface="ＭＳ Ｐゴシック" pitchFamily="-106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FFFF"/>
          </a:solidFill>
          <a:latin typeface="Arial" pitchFamily="-65" charset="0"/>
          <a:ea typeface="ＭＳ Ｐゴシック" pitchFamily="-65" charset="-128"/>
          <a:cs typeface="ＭＳ Ｐゴシック" pitchFamily="-106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FFFF"/>
          </a:solidFill>
          <a:latin typeface="Arial" pitchFamily="-65" charset="0"/>
          <a:ea typeface="ＭＳ Ｐゴシック" pitchFamily="-65" charset="-128"/>
          <a:cs typeface="ＭＳ Ｐゴシック" pitchFamily="-106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FFFF"/>
          </a:solidFill>
          <a:latin typeface="Arial" pitchFamily="-65" charset="0"/>
          <a:ea typeface="ＭＳ Ｐゴシック" pitchFamily="-65" charset="-128"/>
          <a:cs typeface="ＭＳ Ｐゴシック" pitchFamily="-106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FFFF"/>
          </a:solidFill>
          <a:latin typeface="Arial" pitchFamily="-65" charset="0"/>
          <a:ea typeface="ＭＳ Ｐゴシック" pitchFamily="-65" charset="-128"/>
          <a:cs typeface="ＭＳ Ｐゴシック" pitchFamily="-106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200" kern="1200">
          <a:solidFill>
            <a:schemeClr val="tx1"/>
          </a:solidFill>
          <a:latin typeface="Arial"/>
          <a:ea typeface="ＭＳ Ｐゴシック" pitchFamily="-65" charset="-128"/>
          <a:cs typeface="ＭＳ Ｐゴシック" pitchFamily="-106" charset="-128"/>
        </a:defRPr>
      </a:lvl1pPr>
      <a:lvl2pPr marL="360363" indent="-360363" algn="l" defTabSz="457200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Font typeface="Arial" charset="0"/>
        <a:buChar char="•"/>
        <a:tabLst>
          <a:tab pos="360363" algn="l"/>
        </a:tabLst>
        <a:defRPr sz="2000" kern="1200">
          <a:solidFill>
            <a:schemeClr val="tx1"/>
          </a:solidFill>
          <a:latin typeface="Arial"/>
          <a:ea typeface="ＭＳ Ｐゴシック" pitchFamily="-65" charset="-128"/>
          <a:cs typeface="ＭＳ Ｐゴシック" pitchFamily="-106" charset="-128"/>
        </a:defRPr>
      </a:lvl2pPr>
      <a:lvl3pPr marL="719138" indent="-358775" algn="l" defTabSz="457200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Font typeface="Arial" charset="0"/>
        <a:buChar char="•"/>
        <a:defRPr kern="1200">
          <a:solidFill>
            <a:srgbClr val="000000"/>
          </a:solidFill>
          <a:latin typeface="Arial"/>
          <a:ea typeface="ＭＳ Ｐゴシック" pitchFamily="-65" charset="-128"/>
          <a:cs typeface="ＭＳ Ｐゴシック" pitchFamily="-106" charset="-128"/>
        </a:defRPr>
      </a:lvl3pPr>
      <a:lvl4pPr marL="1079500" indent="-360363" algn="l" defTabSz="457200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Font typeface="Arial" charset="0"/>
        <a:buChar char="•"/>
        <a:tabLst>
          <a:tab pos="1079500" algn="l"/>
        </a:tabLst>
        <a:defRPr kern="1200">
          <a:solidFill>
            <a:srgbClr val="000000"/>
          </a:solidFill>
          <a:latin typeface="Arial"/>
          <a:ea typeface="ＭＳ Ｐゴシック" pitchFamily="-65" charset="-128"/>
          <a:cs typeface="ＭＳ Ｐゴシック" pitchFamily="-106" charset="-128"/>
        </a:defRPr>
      </a:lvl4pPr>
      <a:lvl5pPr marL="1528763" indent="-449263" algn="l" defTabSz="457200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Font typeface="Arial" charset="0"/>
        <a:buChar char="•"/>
        <a:defRPr kern="1200">
          <a:solidFill>
            <a:schemeClr val="tx1"/>
          </a:solidFill>
          <a:latin typeface="Arial"/>
          <a:ea typeface="ＭＳ Ｐゴシック" pitchFamily="-65" charset="-128"/>
          <a:cs typeface="ＭＳ Ｐゴシック" pitchFamily="-106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pt.org/ecc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/>
          </p:cNvSpPr>
          <p:nvPr>
            <p:ph type="ctrTitle"/>
          </p:nvPr>
        </p:nvSpPr>
        <p:spPr>
          <a:xfrm>
            <a:off x="2999656" y="2708920"/>
            <a:ext cx="8892752" cy="13681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Spectrum Regulatory Challenges for 5G</a:t>
            </a:r>
            <a:br>
              <a:rPr lang="en-US" dirty="0" smtClean="0"/>
            </a:br>
            <a:r>
              <a:rPr lang="en-US" sz="1800" dirty="0" smtClean="0"/>
              <a:t>Session 4 –spectrum policies </a:t>
            </a:r>
            <a:r>
              <a:rPr lang="en-US" sz="1800" dirty="0"/>
              <a:t>in the new digital 5G ecosystem</a:t>
            </a:r>
            <a:endParaRPr lang="en-GB" cap="none" dirty="0" smtClean="0">
              <a:solidFill>
                <a:schemeClr val="tx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5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583832" y="5301208"/>
            <a:ext cx="7308576" cy="1314400"/>
          </a:xfrm>
        </p:spPr>
        <p:txBody>
          <a:bodyPr/>
          <a:lstStyle/>
          <a:p>
            <a:endParaRPr lang="pt-PT" dirty="0"/>
          </a:p>
          <a:p>
            <a:r>
              <a:rPr lang="pt-PT" dirty="0"/>
              <a:t> </a:t>
            </a:r>
            <a:r>
              <a:rPr lang="pt-PT" b="1" dirty="0"/>
              <a:t>9th </a:t>
            </a:r>
            <a:r>
              <a:rPr lang="pt-PT" b="1" dirty="0" err="1"/>
              <a:t>International</a:t>
            </a:r>
            <a:r>
              <a:rPr lang="pt-PT" b="1" dirty="0"/>
              <a:t> Conference </a:t>
            </a:r>
            <a:endParaRPr lang="pt-PT" dirty="0"/>
          </a:p>
          <a:p>
            <a:r>
              <a:rPr lang="en-US" b="1" dirty="0" smtClean="0"/>
              <a:t>Electronic Communications &amp; Postal Services in the Digital Single Market </a:t>
            </a:r>
            <a:r>
              <a:rPr lang="en-US" dirty="0"/>
              <a:t>8 &amp; 9 June 2017 – Athens, Greece</a:t>
            </a:r>
            <a:endParaRPr lang="en-GB" dirty="0" smtClean="0"/>
          </a:p>
        </p:txBody>
      </p:sp>
      <p:sp>
        <p:nvSpPr>
          <p:cNvPr id="3076" name="Subtitle 4"/>
          <p:cNvSpPr>
            <a:spLocks noGrp="1"/>
          </p:cNvSpPr>
          <p:nvPr>
            <p:ph type="subTitle" idx="1"/>
          </p:nvPr>
        </p:nvSpPr>
        <p:spPr>
          <a:xfrm>
            <a:off x="4380656" y="4195936"/>
            <a:ext cx="7620000" cy="457200"/>
          </a:xfrm>
        </p:spPr>
        <p:txBody>
          <a:bodyPr/>
          <a:lstStyle/>
          <a:p>
            <a:r>
              <a:rPr lang="da-DK" dirty="0" smtClean="0">
                <a:latin typeface="Arial" charset="0"/>
                <a:ea typeface="ＭＳ Ｐゴシック" pitchFamily="34" charset="-128"/>
              </a:rPr>
              <a:t>CEPT ECC Vice Chairman</a:t>
            </a:r>
          </a:p>
          <a:p>
            <a:r>
              <a:rPr lang="da-DK" dirty="0" smtClean="0">
                <a:latin typeface="Arial" charset="0"/>
                <a:ea typeface="ＭＳ Ｐゴシック" pitchFamily="34" charset="-128"/>
              </a:rPr>
              <a:t>Jaime Afonso</a:t>
            </a:r>
            <a:endParaRPr lang="da-DK" b="1" dirty="0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281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5921" y="1628800"/>
            <a:ext cx="8207375" cy="3925888"/>
          </a:xfrm>
        </p:spPr>
        <p:txBody>
          <a:bodyPr/>
          <a:lstStyle/>
          <a:p>
            <a:pPr marL="355600" lvl="1" indent="-355600" algn="just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SzPct val="100000"/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US" sz="2200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The ECC: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4"/>
              </a:buBlip>
              <a:tabLst>
                <a:tab pos="720725" algn="l"/>
              </a:tabLst>
              <a:defRPr/>
            </a:pPr>
            <a:r>
              <a:rPr lang="en-US" sz="2200" dirty="0"/>
              <a:t>Brings together representatives from CEPT members (48)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4"/>
              </a:buBlip>
              <a:tabLst>
                <a:tab pos="720725" algn="l"/>
              </a:tabLst>
              <a:defRPr/>
            </a:pPr>
            <a:r>
              <a:rPr lang="en-US" sz="2200" dirty="0"/>
              <a:t>Develops common policies and regulations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4"/>
              </a:buBlip>
              <a:tabLst>
                <a:tab pos="720725" algn="l"/>
              </a:tabLst>
              <a:defRPr/>
            </a:pPr>
            <a:r>
              <a:rPr lang="en-US" sz="2200" dirty="0"/>
              <a:t>A focal point for information on spectrum use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4"/>
              </a:buBlip>
              <a:tabLst>
                <a:tab pos="720725" algn="l"/>
              </a:tabLst>
              <a:defRPr/>
            </a:pPr>
            <a:r>
              <a:rPr lang="en-US" sz="2200" dirty="0"/>
              <a:t>Offers a wide forum for the preparation of the work in ITU</a:t>
            </a:r>
          </a:p>
          <a:p>
            <a:pPr marL="355600" lvl="1" indent="-355600" algn="just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SzPct val="100000"/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US" sz="2200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Cooperates with several bodies</a:t>
            </a:r>
          </a:p>
          <a:p>
            <a:pPr marL="0" lvl="1" indent="0" algn="just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SzPct val="100000"/>
              <a:buNone/>
              <a:tabLst>
                <a:tab pos="720725" algn="l"/>
              </a:tabLst>
              <a:defRPr/>
            </a:pPr>
            <a:endParaRPr lang="en-US" sz="2200" b="1" dirty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55600" lvl="1" indent="-355600" algn="just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SzPct val="100000"/>
              <a:buBlip>
                <a:blip r:embed="rId3"/>
              </a:buBlip>
              <a:tabLst>
                <a:tab pos="720725" algn="l"/>
              </a:tabLst>
              <a:defRPr/>
            </a:pPr>
            <a:endParaRPr lang="en-US" sz="2200" b="1" dirty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55600" lvl="1" indent="-355600" algn="just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SzPct val="100000"/>
              <a:buBlip>
                <a:blip r:embed="rId3"/>
              </a:buBlip>
              <a:tabLst>
                <a:tab pos="720725" algn="l"/>
              </a:tabLst>
              <a:defRPr/>
            </a:pPr>
            <a:endParaRPr lang="en-US" sz="2200" b="1" dirty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55600" lvl="1" indent="-355600" algn="just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SzPct val="100000"/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US" sz="2200" dirty="0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The strategic plan 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(2015-2020</a:t>
            </a:r>
            <a:r>
              <a:rPr lang="en-US" sz="2200" b="1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)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4"/>
              </a:buBlip>
              <a:tabLst>
                <a:tab pos="720725" algn="l"/>
              </a:tabLst>
              <a:defRPr/>
            </a:pPr>
            <a:r>
              <a:rPr lang="en-US" sz="2200" dirty="0" smtClean="0"/>
              <a:t>Major </a:t>
            </a:r>
            <a:r>
              <a:rPr lang="en-US" sz="2200" dirty="0"/>
              <a:t>challenges and topics (e.g. 5G, the 700 MHz)</a:t>
            </a:r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1981200" y="914400"/>
            <a:ext cx="8229600" cy="685800"/>
          </a:xfrm>
        </p:spPr>
        <p:txBody>
          <a:bodyPr/>
          <a:lstStyle/>
          <a:p>
            <a:r>
              <a:rPr lang="da-DK" dirty="0" smtClean="0">
                <a:latin typeface="Arial" charset="0"/>
                <a:ea typeface="ＭＳ Ｐゴシック" pitchFamily="34" charset="-128"/>
              </a:rPr>
              <a:t>ECC: what we do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80841" y="3657612"/>
            <a:ext cx="2532455" cy="2238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611063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CE6667-78CC-4B4C-A80D-589A21ED1AE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5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746968"/>
              </p:ext>
            </p:extLst>
          </p:nvPr>
        </p:nvGraphicFramePr>
        <p:xfrm>
          <a:off x="1775520" y="2123302"/>
          <a:ext cx="8640960" cy="4594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25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26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18178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FFFFFF"/>
                          </a:solidFill>
                        </a:rPr>
                        <a:t>Band</a:t>
                      </a:r>
                      <a:endParaRPr lang="fr-FR" sz="1400" dirty="0">
                        <a:solidFill>
                          <a:srgbClr val="FFFFFF"/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FFFFFF"/>
                          </a:solidFill>
                        </a:rPr>
                        <a:t>Size  (MHz)</a:t>
                      </a:r>
                      <a:endParaRPr lang="fr-FR" sz="1400" dirty="0">
                        <a:solidFill>
                          <a:srgbClr val="FFFFFF"/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FFFFFF"/>
                          </a:solidFill>
                        </a:rPr>
                        <a:t>ECC</a:t>
                      </a:r>
                      <a:r>
                        <a:rPr lang="fr-FR" sz="1400" baseline="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fr-FR" sz="1400" baseline="0" dirty="0" err="1" smtClean="0">
                          <a:solidFill>
                            <a:srgbClr val="FFFFFF"/>
                          </a:solidFill>
                        </a:rPr>
                        <a:t>framework</a:t>
                      </a:r>
                      <a:r>
                        <a:rPr lang="fr-FR" sz="1400" baseline="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</a:p>
                    <a:p>
                      <a:pPr algn="ctr"/>
                      <a:r>
                        <a:rPr lang="fr-FR" sz="1400" baseline="0" dirty="0" smtClean="0">
                          <a:solidFill>
                            <a:srgbClr val="FFFFFF"/>
                          </a:solidFill>
                        </a:rPr>
                        <a:t>(main </a:t>
                      </a:r>
                      <a:r>
                        <a:rPr lang="fr-FR" sz="1400" baseline="0" dirty="0" err="1" smtClean="0">
                          <a:solidFill>
                            <a:srgbClr val="FFFFFF"/>
                          </a:solidFill>
                        </a:rPr>
                        <a:t>deliverables</a:t>
                      </a:r>
                      <a:r>
                        <a:rPr lang="fr-FR" sz="1400" baseline="0" dirty="0" smtClean="0"/>
                        <a:t>)</a:t>
                      </a:r>
                      <a:endParaRPr lang="fr-FR" sz="14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700 MHz</a:t>
                      </a:r>
                    </a:p>
                    <a:p>
                      <a:pPr algn="ctr"/>
                      <a:r>
                        <a:rPr lang="fr-FR" sz="1400" dirty="0" smtClean="0"/>
                        <a:t>(694- 790</a:t>
                      </a:r>
                      <a:r>
                        <a:rPr lang="fr-FR" sz="1400" baseline="0" dirty="0" smtClean="0"/>
                        <a:t> MHz)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2x30 +  20 (option 0 to 4 </a:t>
                      </a:r>
                      <a:r>
                        <a:rPr lang="fr-FR" sz="1400" baseline="0" dirty="0" smtClean="0"/>
                        <a:t> blocks  of </a:t>
                      </a:r>
                      <a:r>
                        <a:rPr lang="fr-FR" sz="1400" dirty="0" smtClean="0"/>
                        <a:t>5 MHz) (SDL)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ECC</a:t>
                      </a:r>
                      <a:r>
                        <a:rPr lang="fr-FR" sz="1400" baseline="0" dirty="0" smtClean="0"/>
                        <a:t> DEC(15)01 </a:t>
                      </a:r>
                      <a:endParaRPr lang="fr-FR" sz="14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800 MHz</a:t>
                      </a:r>
                    </a:p>
                    <a:p>
                      <a:pPr algn="ctr"/>
                      <a:r>
                        <a:rPr lang="fr-FR" sz="1400" dirty="0" smtClean="0"/>
                        <a:t>(790-862 MHz)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2x30 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ECC DEC(09)03</a:t>
                      </a:r>
                      <a:endParaRPr lang="fr-FR" sz="14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900 MHz</a:t>
                      </a:r>
                    </a:p>
                    <a:p>
                      <a:pPr algn="ctr"/>
                      <a:r>
                        <a:rPr lang="fr-FR" sz="1400" dirty="0" smtClean="0"/>
                        <a:t>(880-915</a:t>
                      </a:r>
                      <a:r>
                        <a:rPr lang="fr-FR" sz="1400" baseline="0" dirty="0" smtClean="0"/>
                        <a:t> MHZ /925-960 MHz)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2x35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ECC DEC(06)13</a:t>
                      </a:r>
                      <a:endParaRPr lang="fr-FR" sz="14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1452-1492 MHz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40 (SDL)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ECC DEC(13)03</a:t>
                      </a:r>
                      <a:endParaRPr lang="fr-FR" sz="14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1.8 GHz</a:t>
                      </a:r>
                    </a:p>
                    <a:p>
                      <a:pPr algn="ctr"/>
                      <a:r>
                        <a:rPr lang="fr-FR" sz="1400" dirty="0" smtClean="0"/>
                        <a:t>(1710-1785</a:t>
                      </a:r>
                      <a:r>
                        <a:rPr lang="fr-FR" sz="1400" baseline="0" dirty="0" smtClean="0"/>
                        <a:t> MHz/1805-1880 MHz)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2x75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ECC DEC(06)13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 GHz</a:t>
                      </a:r>
                    </a:p>
                    <a:p>
                      <a:pPr algn="ctr"/>
                      <a:r>
                        <a:rPr lang="fr-FR" sz="1400" dirty="0" smtClean="0"/>
                        <a:t>(1920-1980MHz/210-2170</a:t>
                      </a:r>
                      <a:r>
                        <a:rPr lang="fr-FR" sz="1400" baseline="0" dirty="0" smtClean="0"/>
                        <a:t> MHz)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2x60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ECC DEC(06)01</a:t>
                      </a:r>
                      <a:endParaRPr lang="fr-FR" sz="14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2.3-2.4</a:t>
                      </a:r>
                      <a:r>
                        <a:rPr lang="fr-FR" sz="1400" baseline="0" dirty="0" smtClean="0"/>
                        <a:t> GHz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100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ECC</a:t>
                      </a:r>
                      <a:r>
                        <a:rPr lang="fr-FR" sz="1400" baseline="0" dirty="0" smtClean="0"/>
                        <a:t> DEC(14)02</a:t>
                      </a:r>
                      <a:endParaRPr lang="fr-FR" sz="14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2.6</a:t>
                      </a:r>
                      <a:r>
                        <a:rPr lang="fr-FR" sz="1400" baseline="0" dirty="0" smtClean="0"/>
                        <a:t> GHz</a:t>
                      </a:r>
                    </a:p>
                    <a:p>
                      <a:pPr algn="ctr"/>
                      <a:r>
                        <a:rPr lang="fr-FR" sz="1400" baseline="0" dirty="0" smtClean="0"/>
                        <a:t>(2500-2690 MHz)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2x70+50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ECC DEC(05)05</a:t>
                      </a:r>
                      <a:endParaRPr lang="fr-FR" sz="14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3.4-3.8 GHz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400 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ECC DEC(11)06</a:t>
                      </a:r>
                      <a:endParaRPr lang="fr-FR" sz="14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Total : 1210 MHz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1981200" y="925860"/>
            <a:ext cx="8229600" cy="685800"/>
          </a:xfrm>
        </p:spPr>
        <p:txBody>
          <a:bodyPr/>
          <a:lstStyle/>
          <a:p>
            <a:r>
              <a:rPr lang="da-DK" sz="2400" dirty="0">
                <a:latin typeface="Arial" charset="0"/>
                <a:ea typeface="ＭＳ Ｐゴシック" pitchFamily="34" charset="-128"/>
              </a:rPr>
              <a:t>5G: the context</a:t>
            </a:r>
            <a:br>
              <a:rPr lang="da-DK" sz="2400" dirty="0">
                <a:latin typeface="Arial" charset="0"/>
                <a:ea typeface="ＭＳ Ｐゴシック" pitchFamily="34" charset="-128"/>
              </a:rPr>
            </a:br>
            <a:r>
              <a:rPr lang="da-DK" sz="2400" dirty="0">
                <a:latin typeface="Arial" charset="0"/>
                <a:ea typeface="ＭＳ Ｐゴシック" pitchFamily="34" charset="-128"/>
              </a:rPr>
              <a:t>the ”mobile spectrum”</a:t>
            </a:r>
          </a:p>
        </p:txBody>
      </p:sp>
      <p:sp>
        <p:nvSpPr>
          <p:cNvPr id="8" name="Rectangle 15"/>
          <p:cNvSpPr txBox="1">
            <a:spLocks noChangeArrowheads="1"/>
          </p:cNvSpPr>
          <p:nvPr/>
        </p:nvSpPr>
        <p:spPr bwMode="auto">
          <a:xfrm>
            <a:off x="1703512" y="1484785"/>
            <a:ext cx="8712968" cy="856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140000"/>
              <a:buFont typeface="Arial" charset="0"/>
              <a:defRPr sz="2200" kern="1200" baseline="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1pPr>
            <a:lvl2pPr marL="360363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360363" algn="l"/>
              </a:tabLst>
              <a:defRPr sz="20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2pPr>
            <a:lvl3pPr marL="719138" indent="-358775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3pPr>
            <a:lvl4pPr marL="1079500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1079500" algn="l"/>
              </a:tabLst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4pPr>
            <a:lvl5pPr marL="1528763" indent="-4492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lvl="1" indent="-355600" algn="just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SzPct val="100000"/>
              <a:buBlip>
                <a:blip r:embed="rId2"/>
              </a:buBlip>
              <a:tabLst>
                <a:tab pos="720725" algn="l"/>
              </a:tabLst>
              <a:defRPr/>
            </a:pP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Harmonised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 frequency bands in ECC </a:t>
            </a:r>
            <a:r>
              <a:rPr lang="en-US" sz="2200" dirty="0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framework</a:t>
            </a:r>
            <a:endParaRPr lang="en-US" sz="2200" b="1" dirty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64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955930" y="1775509"/>
            <a:ext cx="8225481" cy="1695204"/>
          </a:xfrm>
          <a:prstGeom prst="rect">
            <a:avLst/>
          </a:prstGeom>
        </p:spPr>
        <p:txBody>
          <a:bodyPr>
            <a:noAutofit/>
          </a:bodyPr>
          <a:lstStyle>
            <a:lvl1pPr marL="180975" indent="-180975" algn="l" rtl="0" eaLnBrk="0" fontAlgn="base" hangingPunct="0">
              <a:spcBef>
                <a:spcPct val="20000"/>
              </a:spcBef>
              <a:spcAft>
                <a:spcPct val="35000"/>
              </a:spcAft>
              <a:buClr>
                <a:srgbClr val="FDB813"/>
              </a:buClr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55600" lvl="1" indent="-355600">
              <a:lnSpc>
                <a:spcPct val="140000"/>
              </a:lnSpc>
              <a:spcBef>
                <a:spcPct val="0"/>
              </a:spcBef>
              <a:buClr>
                <a:srgbClr val="FEB80A"/>
              </a:buClr>
              <a:buBlip>
                <a:blip r:embed="rId2"/>
              </a:buBlip>
              <a:tabLst>
                <a:tab pos="720725" algn="l"/>
              </a:tabLst>
            </a:pP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“5G” vision – IMT. 2020 </a:t>
            </a:r>
          </a:p>
          <a:p>
            <a:pPr marL="355600" lvl="1" indent="-355600">
              <a:lnSpc>
                <a:spcPct val="140000"/>
              </a:lnSpc>
              <a:spcBef>
                <a:spcPct val="0"/>
              </a:spcBef>
              <a:buClr>
                <a:srgbClr val="FEB80A"/>
              </a:buClr>
              <a:buBlip>
                <a:blip r:embed="rId2"/>
              </a:buBlip>
              <a:tabLst>
                <a:tab pos="720725" algn="l"/>
              </a:tabLst>
            </a:pP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“5G” as the enabler of different applications, “use cases”</a:t>
            </a:r>
          </a:p>
          <a:p>
            <a:pPr marL="0" lvl="1" indent="0">
              <a:lnSpc>
                <a:spcPct val="140000"/>
              </a:lnSpc>
              <a:spcBef>
                <a:spcPct val="0"/>
              </a:spcBef>
              <a:buClr>
                <a:srgbClr val="FEB80A"/>
              </a:buClr>
              <a:buNone/>
              <a:tabLst>
                <a:tab pos="720725" algn="l"/>
              </a:tabLst>
            </a:pPr>
            <a:endParaRPr lang="en-US" sz="2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1" indent="0">
              <a:lnSpc>
                <a:spcPct val="140000"/>
              </a:lnSpc>
              <a:spcBef>
                <a:spcPct val="0"/>
              </a:spcBef>
              <a:buClr>
                <a:srgbClr val="FEB80A"/>
              </a:buClr>
              <a:buNone/>
              <a:tabLst>
                <a:tab pos="720725" algn="l"/>
              </a:tabLst>
            </a:pPr>
            <a:endParaRPr lang="en-US" sz="2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55600" lvl="1" indent="-355600">
              <a:lnSpc>
                <a:spcPct val="140000"/>
              </a:lnSpc>
              <a:spcBef>
                <a:spcPct val="0"/>
              </a:spcBef>
              <a:buClr>
                <a:srgbClr val="FEB80A"/>
              </a:buClr>
              <a:buBlip>
                <a:blip r:embed="rId2"/>
              </a:buBlip>
              <a:tabLst>
                <a:tab pos="720725" algn="l"/>
              </a:tabLst>
            </a:pPr>
            <a:endParaRPr lang="en-US" sz="2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55600" lvl="1" indent="-355600">
              <a:lnSpc>
                <a:spcPct val="140000"/>
              </a:lnSpc>
              <a:spcBef>
                <a:spcPct val="0"/>
              </a:spcBef>
              <a:buClr>
                <a:srgbClr val="FEB80A"/>
              </a:buClr>
              <a:buBlip>
                <a:blip r:embed="rId2"/>
              </a:buBlip>
              <a:tabLst>
                <a:tab pos="720725" algn="l"/>
              </a:tabLst>
            </a:pPr>
            <a:endParaRPr lang="en-US" sz="2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55600" lvl="1" indent="-355600">
              <a:lnSpc>
                <a:spcPct val="140000"/>
              </a:lnSpc>
              <a:spcBef>
                <a:spcPct val="0"/>
              </a:spcBef>
              <a:buClr>
                <a:srgbClr val="FEB80A"/>
              </a:buClr>
              <a:buBlip>
                <a:blip r:embed="rId2"/>
              </a:buBlip>
              <a:tabLst>
                <a:tab pos="720725" algn="l"/>
              </a:tabLst>
            </a:pPr>
            <a:endParaRPr lang="en-US" sz="2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55600" lvl="1" indent="-355600">
              <a:lnSpc>
                <a:spcPct val="140000"/>
              </a:lnSpc>
              <a:spcBef>
                <a:spcPct val="0"/>
              </a:spcBef>
              <a:buClr>
                <a:srgbClr val="FEB80A"/>
              </a:buClr>
              <a:buBlip>
                <a:blip r:embed="rId2"/>
              </a:buBlip>
              <a:tabLst>
                <a:tab pos="720725" algn="l"/>
              </a:tabLst>
            </a:pPr>
            <a:endParaRPr lang="en-US" sz="2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1" indent="0">
              <a:lnSpc>
                <a:spcPct val="140000"/>
              </a:lnSpc>
              <a:spcBef>
                <a:spcPct val="0"/>
              </a:spcBef>
              <a:buClr>
                <a:srgbClr val="FEB80A"/>
              </a:buClr>
              <a:buNone/>
              <a:tabLst>
                <a:tab pos="720725" algn="l"/>
              </a:tabLst>
            </a:pPr>
            <a:endParaRPr lang="en-US" sz="2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1" indent="0">
              <a:lnSpc>
                <a:spcPct val="140000"/>
              </a:lnSpc>
              <a:spcBef>
                <a:spcPct val="0"/>
              </a:spcBef>
              <a:buClr>
                <a:srgbClr val="FEB80A"/>
              </a:buClr>
              <a:buNone/>
              <a:tabLst>
                <a:tab pos="720725" algn="l"/>
              </a:tabLst>
            </a:pPr>
            <a:endParaRPr lang="en-US" sz="2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901450" y="6252901"/>
            <a:ext cx="1640038" cy="254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0602" tIns="65302" rIns="130602" bIns="65302">
            <a:spAutoFit/>
          </a:bodyPr>
          <a:lstStyle/>
          <a:p>
            <a:pPr algn="l" eaLnBrk="0" hangingPunct="0">
              <a:spcBef>
                <a:spcPct val="50000"/>
              </a:spcBef>
              <a:buClr>
                <a:srgbClr val="E00000"/>
              </a:buClr>
              <a:buSzPct val="55000"/>
              <a:defRPr/>
            </a:pPr>
            <a:r>
              <a:rPr lang="en-US" sz="800" b="1" dirty="0"/>
              <a:t>Source</a:t>
            </a:r>
            <a:r>
              <a:rPr lang="en-US" sz="800" dirty="0"/>
              <a:t>: ITU-R Rec. M.2083</a:t>
            </a:r>
            <a:endParaRPr lang="en-US" sz="800" dirty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195" y="2964266"/>
            <a:ext cx="4962163" cy="3121905"/>
          </a:xfrm>
          <a:prstGeom prst="rect">
            <a:avLst/>
          </a:prstGeom>
        </p:spPr>
      </p:pic>
      <p:sp>
        <p:nvSpPr>
          <p:cNvPr id="9" name="Title 5"/>
          <p:cNvSpPr>
            <a:spLocks noGrp="1"/>
          </p:cNvSpPr>
          <p:nvPr>
            <p:ph type="title"/>
          </p:nvPr>
        </p:nvSpPr>
        <p:spPr>
          <a:xfrm>
            <a:off x="609600" y="914400"/>
            <a:ext cx="9571811" cy="685800"/>
          </a:xfrm>
        </p:spPr>
        <p:txBody>
          <a:bodyPr/>
          <a:lstStyle/>
          <a:p>
            <a:r>
              <a:rPr lang="da-DK" sz="2400" dirty="0">
                <a:latin typeface="Arial" charset="0"/>
                <a:ea typeface="ＭＳ Ｐゴシック" pitchFamily="34" charset="-128"/>
              </a:rPr>
              <a:t>5G: the context</a:t>
            </a:r>
            <a:br>
              <a:rPr lang="da-DK" sz="2400" dirty="0">
                <a:latin typeface="Arial" charset="0"/>
                <a:ea typeface="ＭＳ Ｐゴシック" pitchFamily="34" charset="-128"/>
              </a:rPr>
            </a:br>
            <a:r>
              <a:rPr lang="da-DK" sz="2400" dirty="0">
                <a:latin typeface="Arial" charset="0"/>
                <a:ea typeface="ＭＳ Ｐゴシック" pitchFamily="34" charset="-128"/>
              </a:rPr>
              <a:t>the basics</a:t>
            </a:r>
          </a:p>
        </p:txBody>
      </p:sp>
    </p:spTree>
    <p:extLst>
      <p:ext uri="{BB962C8B-B14F-4D97-AF65-F5344CB8AC3E}">
        <p14:creationId xmlns:p14="http://schemas.microsoft.com/office/powerpoint/2010/main" val="179786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5921" y="1772816"/>
            <a:ext cx="8207375" cy="3925888"/>
          </a:xfrm>
        </p:spPr>
        <p:txBody>
          <a:bodyPr/>
          <a:lstStyle/>
          <a:p>
            <a:pPr marL="355600" lvl="1" indent="-355600" algn="just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SzPct val="100000"/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US" sz="2200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Developed in close cooperation with stakeholders</a:t>
            </a:r>
          </a:p>
          <a:p>
            <a:pPr marL="355600" lvl="1" indent="-355600" algn="just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SzPct val="100000"/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US" sz="2200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CEPT Roadmap for 5G”</a:t>
            </a:r>
            <a:r>
              <a:rPr lang="en-US" sz="2200" baseline="30000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1 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outlines the CEPT’s actions for 5G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4"/>
              </a:buBlip>
              <a:tabLst>
                <a:tab pos="720725" algn="l"/>
              </a:tabLst>
              <a:defRPr/>
            </a:pPr>
            <a:r>
              <a:rPr lang="en-US" sz="2200" dirty="0" err="1"/>
              <a:t>Harmonisation</a:t>
            </a:r>
            <a:r>
              <a:rPr lang="en-US" sz="2200" dirty="0"/>
              <a:t> of frequency bands (arrangements, technical conditions)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4"/>
              </a:buBlip>
              <a:tabLst>
                <a:tab pos="720725" algn="l"/>
              </a:tabLst>
              <a:defRPr/>
            </a:pPr>
            <a:r>
              <a:rPr lang="en-US" sz="2200" dirty="0"/>
              <a:t>Objectives in the context of the preparation of WRC-19 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4"/>
              </a:buBlip>
              <a:tabLst>
                <a:tab pos="720725" algn="l"/>
              </a:tabLst>
              <a:defRPr/>
            </a:pPr>
            <a:r>
              <a:rPr lang="en-US" sz="2200" dirty="0"/>
              <a:t>Verticals (the different use cases)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4"/>
              </a:buBlip>
              <a:tabLst>
                <a:tab pos="720725" algn="l"/>
              </a:tabLst>
              <a:defRPr/>
            </a:pPr>
            <a:r>
              <a:rPr lang="en-US" sz="2200" dirty="0"/>
              <a:t>Other spectrum challenges (e.g. the use of higher bands)</a:t>
            </a:r>
          </a:p>
          <a:p>
            <a:pPr marL="355600" lvl="1" indent="-355600" algn="just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SzPct val="100000"/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US" sz="2200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Work items currently being addressed in CEPT ECC</a:t>
            </a:r>
          </a:p>
          <a:p>
            <a:pPr marL="0" lvl="1" indent="0" algn="just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SzPct val="100000"/>
              <a:buNone/>
              <a:tabLst>
                <a:tab pos="720725" algn="l"/>
              </a:tabLst>
              <a:defRPr/>
            </a:pPr>
            <a:endParaRPr lang="en-US" sz="2200" b="1" dirty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0" lvl="1" indent="0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SzPct val="100000"/>
              <a:buNone/>
              <a:tabLst>
                <a:tab pos="720725" algn="l"/>
              </a:tabLst>
              <a:defRPr/>
            </a:pPr>
            <a:r>
              <a:rPr lang="en-US" sz="2200" baseline="30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http://www.cept.org/Documents/ecc/35302/ecc-17-034-annex-05_roadmap-for-5g-march-2017</a:t>
            </a:r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3915072" y="914400"/>
            <a:ext cx="6298224" cy="685800"/>
          </a:xfrm>
        </p:spPr>
        <p:txBody>
          <a:bodyPr/>
          <a:lstStyle/>
          <a:p>
            <a:r>
              <a:rPr lang="en-US" sz="2200" dirty="0">
                <a:latin typeface="Arial" charset="0"/>
                <a:ea typeface="ＭＳ Ｐゴシック" pitchFamily="34" charset="-128"/>
              </a:rPr>
              <a:t>5G IN CEPT: actions and challenges</a:t>
            </a:r>
            <a:br>
              <a:rPr lang="en-US" sz="2200" dirty="0">
                <a:latin typeface="Arial" charset="0"/>
                <a:ea typeface="ＭＳ Ｐゴシック" pitchFamily="34" charset="-128"/>
              </a:rPr>
            </a:br>
            <a:r>
              <a:rPr lang="en-US" sz="2200" dirty="0">
                <a:latin typeface="Arial" charset="0"/>
                <a:ea typeface="ＭＳ Ｐゴシック" pitchFamily="34" charset="-128"/>
              </a:rPr>
              <a:t>the roadmap</a:t>
            </a:r>
            <a:endParaRPr lang="da-DK" sz="2200" dirty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0480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692166" y="1620157"/>
            <a:ext cx="9372386" cy="47371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2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1pPr>
            <a:lvl2pPr marL="360363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360363" algn="l"/>
              </a:tabLst>
              <a:defRPr sz="20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2pPr>
            <a:lvl3pPr marL="719138" indent="-358775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3pPr>
            <a:lvl4pPr marL="1079500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1079500" algn="l"/>
              </a:tabLst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4pPr>
            <a:lvl5pPr marL="1528763" indent="-4492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lvl="1" indent="-355600">
              <a:spcBef>
                <a:spcPct val="0"/>
              </a:spcBef>
              <a:buClr>
                <a:srgbClr val="FEB80A"/>
              </a:buClr>
              <a:buBlip>
                <a:blip r:embed="rId2"/>
              </a:buBlip>
              <a:tabLst>
                <a:tab pos="720725" algn="l"/>
              </a:tabLst>
            </a:pP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“5G” in the context of WRC-19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US" sz="2200" dirty="0" smtClean="0"/>
              <a:t>Extensive </a:t>
            </a:r>
            <a:r>
              <a:rPr lang="en-US" sz="2200" dirty="0"/>
              <a:t>use (fixed, satellite, passive, radars, etc..)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US" sz="2200" dirty="0"/>
              <a:t>IMT spectrum needs and sharing/compatibility </a:t>
            </a:r>
            <a:r>
              <a:rPr lang="en-US" sz="2200" dirty="0" smtClean="0"/>
              <a:t>studies</a:t>
            </a:r>
            <a:endParaRPr lang="en-US" sz="2200" dirty="0"/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US" sz="2200" dirty="0"/>
              <a:t>Current focus in the frequency bands 24.25-27.5 GHz, </a:t>
            </a:r>
            <a:endParaRPr lang="en-US" sz="2200" dirty="0" smtClean="0"/>
          </a:p>
          <a:p>
            <a:pPr marL="34925" lvl="1" indent="0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None/>
              <a:tabLst>
                <a:tab pos="720725" algn="l"/>
              </a:tabLst>
              <a:defRPr/>
            </a:pPr>
            <a:r>
              <a:rPr lang="en-US" sz="2200" dirty="0" smtClean="0"/>
              <a:t>31.8-33.4 </a:t>
            </a:r>
            <a:r>
              <a:rPr lang="en-US" sz="2200" dirty="0"/>
              <a:t>GHz and 40.5-43.5 GHz</a:t>
            </a:r>
          </a:p>
          <a:p>
            <a:pPr marL="0" lvl="1" indent="0">
              <a:spcBef>
                <a:spcPct val="0"/>
              </a:spcBef>
              <a:buClr>
                <a:srgbClr val="FEB80A"/>
              </a:buClr>
              <a:buNone/>
              <a:tabLst>
                <a:tab pos="720725" algn="l"/>
              </a:tabLst>
            </a:pPr>
            <a:endParaRPr lang="en-US" sz="2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spcBef>
                <a:spcPct val="0"/>
              </a:spcBef>
              <a:buClr>
                <a:srgbClr val="FEB80A"/>
              </a:buClr>
              <a:buNone/>
              <a:tabLst>
                <a:tab pos="720725" algn="l"/>
              </a:tabLst>
            </a:pPr>
            <a:endParaRPr lang="en-US" sz="2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lvl="1" indent="-355600">
              <a:spcBef>
                <a:spcPct val="0"/>
              </a:spcBef>
              <a:buClr>
                <a:srgbClr val="FEB80A"/>
              </a:buClr>
              <a:buBlip>
                <a:blip r:embed="rId2"/>
              </a:buBlip>
              <a:tabLst>
                <a:tab pos="720725" algn="l"/>
              </a:tabLst>
            </a:pPr>
            <a:r>
              <a:rPr lang="en-US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</a:t>
            </a: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priority: </a:t>
            </a:r>
            <a:r>
              <a:rPr lang="en-GB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24.25-27.5 GHz band before </a:t>
            </a:r>
            <a:r>
              <a:rPr lang="en-GB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WRC-19</a:t>
            </a:r>
            <a:endParaRPr lang="en-US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lvl="1" indent="-355600">
              <a:spcBef>
                <a:spcPct val="0"/>
              </a:spcBef>
              <a:buClr>
                <a:srgbClr val="FEB80A"/>
              </a:buClr>
              <a:buBlip>
                <a:blip r:embed="rId2"/>
              </a:buBlip>
              <a:tabLst>
                <a:tab pos="720725" algn="l"/>
              </a:tabLst>
            </a:pPr>
            <a:r>
              <a:rPr lang="en-US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27.5-29.5 GHz band </a:t>
            </a:r>
            <a:r>
              <a:rPr lang="en-US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available for 5G</a:t>
            </a:r>
          </a:p>
          <a:p>
            <a:pPr marL="355600" lvl="1" indent="-355600">
              <a:lnSpc>
                <a:spcPct val="140000"/>
              </a:lnSpc>
              <a:spcBef>
                <a:spcPct val="0"/>
              </a:spcBef>
              <a:buClr>
                <a:srgbClr val="FEB80A"/>
              </a:buClr>
              <a:buBlip>
                <a:blip r:embed="rId2"/>
              </a:buBlip>
              <a:tabLst>
                <a:tab pos="720725" algn="l"/>
              </a:tabLst>
            </a:pPr>
            <a:r>
              <a:rPr lang="en-US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 </a:t>
            </a: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 Mandate to CEPT on 5G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US" sz="2200" dirty="0"/>
              <a:t>3.4 – 3.8 </a:t>
            </a:r>
            <a:r>
              <a:rPr lang="en-US" sz="2200" dirty="0" smtClean="0"/>
              <a:t>GHz and 24.25-27.5</a:t>
            </a:r>
            <a:r>
              <a:rPr lang="en-US" sz="2200" dirty="0"/>
              <a:t> GHz: channeling arrangements and technical conditions for 5G</a:t>
            </a:r>
          </a:p>
          <a:p>
            <a:pPr marL="355600" lvl="1" indent="-355600">
              <a:spcBef>
                <a:spcPct val="0"/>
              </a:spcBef>
              <a:buClr>
                <a:srgbClr val="FEB80A"/>
              </a:buClr>
              <a:buBlip>
                <a:blip r:embed="rId2"/>
              </a:buBlip>
              <a:tabLst>
                <a:tab pos="720725" algn="l"/>
              </a:tabLst>
            </a:pPr>
            <a:endParaRPr lang="en-US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925" lvl="1" indent="0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None/>
              <a:tabLst>
                <a:tab pos="720725" algn="l"/>
              </a:tabLst>
              <a:defRPr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925" lvl="1" indent="0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None/>
              <a:tabLst>
                <a:tab pos="720725" algn="l"/>
              </a:tabLst>
              <a:defRPr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lvl="1" indent="-355600">
              <a:lnSpc>
                <a:spcPct val="140000"/>
              </a:lnSpc>
              <a:spcBef>
                <a:spcPct val="0"/>
              </a:spcBef>
              <a:buClr>
                <a:srgbClr val="FEB80A"/>
              </a:buClr>
              <a:buNone/>
              <a:tabLst>
                <a:tab pos="720725" algn="l"/>
              </a:tabLst>
            </a:pPr>
            <a:endParaRPr lang="en-US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3915072" y="914400"/>
            <a:ext cx="6285384" cy="685800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pitchFamily="34" charset="-128"/>
              </a:rPr>
              <a:t>5G </a:t>
            </a:r>
            <a:r>
              <a:rPr lang="en-US" dirty="0">
                <a:latin typeface="Arial" charset="0"/>
                <a:ea typeface="ＭＳ Ｐゴシック" pitchFamily="34" charset="-128"/>
              </a:rPr>
              <a:t>IN CEPT: actions and </a:t>
            </a:r>
            <a:r>
              <a:rPr lang="en-US" dirty="0" smtClean="0">
                <a:latin typeface="Arial" charset="0"/>
                <a:ea typeface="ＭＳ Ｐゴシック" pitchFamily="34" charset="-128"/>
              </a:rPr>
              <a:t>challenges</a:t>
            </a:r>
            <a:br>
              <a:rPr lang="en-US" dirty="0" smtClean="0">
                <a:latin typeface="Arial" charset="0"/>
                <a:ea typeface="ＭＳ Ｐゴシック" pitchFamily="34" charset="-128"/>
              </a:rPr>
            </a:br>
            <a:r>
              <a:rPr lang="en-US" dirty="0" smtClean="0">
                <a:latin typeface="Arial" charset="0"/>
                <a:ea typeface="ＭＳ Ｐゴシック" pitchFamily="34" charset="-128"/>
              </a:rPr>
              <a:t>the spectrum</a:t>
            </a:r>
            <a:endParaRPr lang="da-DK" dirty="0" smtClean="0"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4432" y="1620157"/>
            <a:ext cx="1944216" cy="2242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67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703512" y="1733796"/>
            <a:ext cx="9433048" cy="1695204"/>
          </a:xfrm>
          <a:prstGeom prst="rect">
            <a:avLst/>
          </a:prstGeom>
        </p:spPr>
        <p:txBody>
          <a:bodyPr>
            <a:noAutofit/>
          </a:bodyPr>
          <a:lstStyle>
            <a:lvl1pPr marL="180975" indent="-180975" algn="l" rtl="0" eaLnBrk="0" fontAlgn="base" hangingPunct="0">
              <a:spcBef>
                <a:spcPct val="20000"/>
              </a:spcBef>
              <a:spcAft>
                <a:spcPct val="35000"/>
              </a:spcAft>
              <a:buClr>
                <a:srgbClr val="FDB813"/>
              </a:buClr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28254" indent="-328254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Requirements of vertical industries in the context of 5G (e.g. PPDR, industrial automation, automotive, utilities, rail, …)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28254" indent="-328254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Issues such as satellite solutions for 5G, new sharing opportunities and challenges (e.g. MIMO),infrastructure and </a:t>
            </a:r>
            <a:r>
              <a:rPr lang="en-US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backhaul requirements</a:t>
            </a:r>
            <a:endParaRPr lang="en-US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8254" indent="-328254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Machine to Machine requirements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4"/>
              </a:buBlip>
              <a:tabLst>
                <a:tab pos="720725" algn="l"/>
              </a:tabLst>
              <a:defRPr/>
            </a:pPr>
            <a:r>
              <a:rPr lang="en-US" sz="2200" dirty="0">
                <a:latin typeface="Arial"/>
                <a:ea typeface="ＭＳ Ｐゴシック" pitchFamily="-65" charset="-128"/>
                <a:cs typeface="ＭＳ Ｐゴシック" pitchFamily="-106" charset="-128"/>
              </a:rPr>
              <a:t> Could be implemented in any mobile MFCN band, PMR or License exempted band/Short Range Devices</a:t>
            </a:r>
          </a:p>
          <a:p>
            <a:pPr marL="328254" lvl="1" indent="-328254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DB813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 Band “extension” (</a:t>
            </a:r>
            <a:r>
              <a:rPr lang="nb-NO" sz="220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1427-1452 and 1492-1518 MHz)</a:t>
            </a:r>
          </a:p>
          <a:p>
            <a:pPr marL="211138" lvl="1" indent="-176213" eaLnBrk="1" hangingPunct="1">
              <a:lnSpc>
                <a:spcPct val="110000"/>
              </a:lnSpc>
              <a:spcBef>
                <a:spcPct val="0"/>
              </a:spcBef>
              <a:buClr>
                <a:srgbClr val="000000"/>
              </a:buClr>
              <a:buBlip>
                <a:blip r:embed="rId4"/>
              </a:buBlip>
              <a:tabLst>
                <a:tab pos="720725" algn="l"/>
              </a:tabLst>
              <a:defRPr/>
            </a:pPr>
            <a:r>
              <a:rPr lang="en-US" sz="2200" dirty="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rPr>
              <a:t>EC mandate for the provision of SDL to suit for 5G</a:t>
            </a:r>
          </a:p>
          <a:p>
            <a:pPr marL="0" lvl="1" indent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DB813"/>
              </a:buClr>
              <a:buNone/>
              <a:tabLst>
                <a:tab pos="720725" algn="l"/>
              </a:tabLst>
              <a:defRPr/>
            </a:pPr>
            <a:endParaRPr lang="en-US" sz="2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28254" lvl="1" indent="-328254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DB813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endParaRPr lang="en-US" sz="2200" dirty="0">
              <a:latin typeface="Arial"/>
              <a:ea typeface="ＭＳ Ｐゴシック" pitchFamily="-65" charset="-128"/>
              <a:cs typeface="ＭＳ Ｐゴシック" pitchFamily="-106" charset="-128"/>
            </a:endParaRPr>
          </a:p>
          <a:p>
            <a:pPr marL="328254" indent="-328254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8254" indent="-328254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lvl="1" indent="-355600">
              <a:lnSpc>
                <a:spcPct val="14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</a:pP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lvl="1" indent="-355600">
              <a:lnSpc>
                <a:spcPct val="14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</a:pP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lvl="1" indent="-355600">
              <a:lnSpc>
                <a:spcPct val="14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</a:pP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lvl="1" indent="-355600">
              <a:lnSpc>
                <a:spcPct val="14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</a:pP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lvl="1" indent="-355600">
              <a:lnSpc>
                <a:spcPct val="14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</a:pP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40000"/>
              </a:lnSpc>
              <a:spcBef>
                <a:spcPct val="0"/>
              </a:spcBef>
              <a:buClr>
                <a:srgbClr val="FEB80A"/>
              </a:buClr>
              <a:buNone/>
              <a:tabLst>
                <a:tab pos="720725" algn="l"/>
              </a:tabLst>
            </a:pP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40000"/>
              </a:lnSpc>
              <a:spcBef>
                <a:spcPct val="0"/>
              </a:spcBef>
              <a:buClr>
                <a:srgbClr val="FEB80A"/>
              </a:buClr>
              <a:buNone/>
              <a:tabLst>
                <a:tab pos="720725" algn="l"/>
              </a:tabLst>
            </a:pP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3863752" y="914400"/>
            <a:ext cx="6336704" cy="685800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pitchFamily="34" charset="-128"/>
              </a:rPr>
              <a:t>5G </a:t>
            </a:r>
            <a:r>
              <a:rPr lang="en-US" dirty="0">
                <a:latin typeface="Arial" charset="0"/>
                <a:ea typeface="ＭＳ Ｐゴシック" pitchFamily="34" charset="-128"/>
              </a:rPr>
              <a:t>IN CEPT: actions and </a:t>
            </a:r>
            <a:r>
              <a:rPr lang="en-US" dirty="0" smtClean="0">
                <a:latin typeface="Arial" charset="0"/>
                <a:ea typeface="ＭＳ Ｐゴシック" pitchFamily="34" charset="-128"/>
              </a:rPr>
              <a:t>challenges</a:t>
            </a:r>
            <a:br>
              <a:rPr lang="en-US" dirty="0" smtClean="0">
                <a:latin typeface="Arial" charset="0"/>
                <a:ea typeface="ＭＳ Ｐゴシック" pitchFamily="34" charset="-128"/>
              </a:rPr>
            </a:br>
            <a:r>
              <a:rPr lang="en-US" dirty="0" smtClean="0">
                <a:latin typeface="Arial" charset="0"/>
                <a:ea typeface="ＭＳ Ｐゴシック" pitchFamily="34" charset="-128"/>
              </a:rPr>
              <a:t>other issues to be considered by CEPT</a:t>
            </a:r>
            <a:endParaRPr lang="da-DK" dirty="0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900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Spectrum Regulatory Challenges for 5G</a:t>
            </a:r>
            <a:br>
              <a:rPr lang="en-US" dirty="0"/>
            </a:br>
            <a:endParaRPr lang="da-DK" dirty="0"/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151784" y="5534744"/>
            <a:ext cx="7735416" cy="990600"/>
          </a:xfrm>
        </p:spPr>
        <p:txBody>
          <a:bodyPr/>
          <a:lstStyle/>
          <a:p>
            <a:r>
              <a:rPr lang="pt-PT" dirty="0"/>
              <a:t> </a:t>
            </a:r>
            <a:r>
              <a:rPr lang="pt-PT" b="1" dirty="0"/>
              <a:t>9th </a:t>
            </a:r>
            <a:r>
              <a:rPr lang="pt-PT" b="1" dirty="0" err="1"/>
              <a:t>International</a:t>
            </a:r>
            <a:r>
              <a:rPr lang="pt-PT" b="1" dirty="0"/>
              <a:t> Conference </a:t>
            </a:r>
            <a:endParaRPr lang="pt-PT" dirty="0"/>
          </a:p>
          <a:p>
            <a:r>
              <a:rPr lang="en-US" b="1" dirty="0"/>
              <a:t>Electronic Communications &amp; Postal Services in the Digital Single Market </a:t>
            </a:r>
            <a:endParaRPr lang="en-US" b="1" dirty="0" smtClean="0"/>
          </a:p>
          <a:p>
            <a:r>
              <a:rPr lang="en-US" dirty="0" smtClean="0"/>
              <a:t>8 </a:t>
            </a:r>
            <a:r>
              <a:rPr lang="en-US" dirty="0"/>
              <a:t>&amp; 9 June 2017 – Athens, </a:t>
            </a:r>
            <a:r>
              <a:rPr lang="en-US" dirty="0" smtClean="0"/>
              <a:t>Greece</a:t>
            </a:r>
            <a:endParaRPr lang="en-GB" dirty="0"/>
          </a:p>
        </p:txBody>
      </p:sp>
      <p:sp>
        <p:nvSpPr>
          <p:cNvPr id="7172" name="Content Placeholder 2"/>
          <p:cNvSpPr>
            <a:spLocks noGrp="1"/>
          </p:cNvSpPr>
          <p:nvPr>
            <p:ph type="subTitle" idx="1"/>
          </p:nvPr>
        </p:nvSpPr>
        <p:spPr>
          <a:xfrm>
            <a:off x="1746944" y="3305811"/>
            <a:ext cx="10160000" cy="4572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b="1" cap="all" dirty="0">
                <a:solidFill>
                  <a:srgbClr val="887F6E"/>
                </a:solidFill>
              </a:rPr>
              <a:t>Session 4 – Spectrum policies in the new digital 5G ecosystem</a:t>
            </a:r>
            <a:endParaRPr lang="en-US" altLang="da-DK" b="1" cap="all" dirty="0">
              <a:solidFill>
                <a:srgbClr val="887F6E"/>
              </a:solidFill>
            </a:endParaRPr>
          </a:p>
          <a:p>
            <a:pPr eaLnBrk="1" hangingPunct="1">
              <a:lnSpc>
                <a:spcPct val="120000"/>
              </a:lnSpc>
            </a:pPr>
            <a:endParaRPr lang="en-US" altLang="da-DK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endParaRPr lang="en-US" altLang="da-DK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043456"/>
              </p:ext>
            </p:extLst>
          </p:nvPr>
        </p:nvGraphicFramePr>
        <p:xfrm>
          <a:off x="6680200" y="4005064"/>
          <a:ext cx="3759200" cy="1156716"/>
        </p:xfrm>
        <a:graphic>
          <a:graphicData uri="http://schemas.openxmlformats.org/drawingml/2006/table">
            <a:tbl>
              <a:tblPr firstRow="1" firstCol="1" bandRow="1"/>
              <a:tblGrid>
                <a:gridCol w="20491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100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92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Web</a:t>
                      </a:r>
                      <a:r>
                        <a:rPr lang="da-DK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a-DK" sz="1100" u="sng" smtClean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www.cept.org/ecc</a:t>
                      </a: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63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ECO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Nyropsgade 37, 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DK-1366 Copenhagen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Tel: +45 33 89 63 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566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CCCC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E2E2E2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8505</TotalTime>
  <Words>556</Words>
  <Application>Microsoft Office PowerPoint</Application>
  <PresentationFormat>Custom</PresentationFormat>
  <Paragraphs>125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Spectrum Regulatory Challenges for 5G Session 4 –spectrum policies in the new digital 5G ecosystem</vt:lpstr>
      <vt:lpstr>ECC: what we do</vt:lpstr>
      <vt:lpstr>5G: the context the ”mobile spectrum”</vt:lpstr>
      <vt:lpstr>5G: the context the basics</vt:lpstr>
      <vt:lpstr>5G IN CEPT: actions and challenges the roadmap</vt:lpstr>
      <vt:lpstr>5G IN CEPT: actions and challenges the spectrum</vt:lpstr>
      <vt:lpstr>5G IN CEPT: actions and challenges other issues to be considered by CEPT</vt:lpstr>
      <vt:lpstr>Spectrum Regulatory Challenges for 5G </vt:lpstr>
    </vt:vector>
  </TitlesOfParts>
  <Company>wonderlandWPA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 Smith</dc:creator>
  <cp:lastModifiedBy>Author</cp:lastModifiedBy>
  <cp:revision>277</cp:revision>
  <cp:lastPrinted>2014-11-12T21:57:32Z</cp:lastPrinted>
  <dcterms:created xsi:type="dcterms:W3CDTF">2011-06-23T11:16:25Z</dcterms:created>
  <dcterms:modified xsi:type="dcterms:W3CDTF">2017-05-30T07:13:14Z</dcterms:modified>
</cp:coreProperties>
</file>